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oboto"/>
      <p:regular r:id="rId11"/>
      <p:bold r:id="rId12"/>
      <p:italic r:id="rId13"/>
      <p:boldItalic r:id="rId14"/>
    </p:embeddedFont>
    <p:embeddedFont>
      <p:font typeface="Merriweather"/>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oboto-regular.fntdata"/><Relationship Id="rId10" Type="http://schemas.openxmlformats.org/officeDocument/2006/relationships/slide" Target="slides/slide5.xml"/><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erriweather-regular.fntdata"/><Relationship Id="rId14" Type="http://schemas.openxmlformats.org/officeDocument/2006/relationships/font" Target="fonts/Roboto-boldItalic.fntdata"/><Relationship Id="rId17" Type="http://schemas.openxmlformats.org/officeDocument/2006/relationships/font" Target="fonts/Merriweather-italic.fntdata"/><Relationship Id="rId16" Type="http://schemas.openxmlformats.org/officeDocument/2006/relationships/font" Target="fonts/Merriweather-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Merriweather-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c74be5f2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c74be5f22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c74be5f223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c74be5f223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c74be5f223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c74be5f223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c74be5f22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c74be5f22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jpg"/><Relationship Id="rId4" Type="http://schemas.openxmlformats.org/officeDocument/2006/relationships/image" Target="../media/image2.jpg"/><Relationship Id="rId5" Type="http://schemas.openxmlformats.org/officeDocument/2006/relationships/image" Target="../media/image9.png"/><Relationship Id="rId6" Type="http://schemas.openxmlformats.org/officeDocument/2006/relationships/image" Target="../media/image6.png"/><Relationship Id="rId7"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104475" y="37000"/>
            <a:ext cx="8520600" cy="1102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Impact"/>
                <a:ea typeface="Impact"/>
                <a:cs typeface="Impact"/>
                <a:sym typeface="Impact"/>
              </a:rPr>
              <a:t>RamNation</a:t>
            </a:r>
            <a:endParaRPr>
              <a:latin typeface="Impact"/>
              <a:ea typeface="Impact"/>
              <a:cs typeface="Impact"/>
              <a:sym typeface="Impact"/>
            </a:endParaRPr>
          </a:p>
        </p:txBody>
      </p:sp>
      <p:sp>
        <p:nvSpPr>
          <p:cNvPr id="65" name="Google Shape;65;p13"/>
          <p:cNvSpPr txBox="1"/>
          <p:nvPr/>
        </p:nvSpPr>
        <p:spPr>
          <a:xfrm>
            <a:off x="121250" y="3618950"/>
            <a:ext cx="21516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Impact"/>
                <a:ea typeface="Impact"/>
                <a:cs typeface="Impact"/>
                <a:sym typeface="Impact"/>
              </a:rPr>
              <a:t>Abdul Mohammed</a:t>
            </a:r>
            <a:endParaRPr>
              <a:latin typeface="Impact"/>
              <a:ea typeface="Impact"/>
              <a:cs typeface="Impact"/>
              <a:sym typeface="Impact"/>
            </a:endParaRPr>
          </a:p>
          <a:p>
            <a:pPr indent="0" lvl="0" marL="0" rtl="0" algn="ctr">
              <a:spcBef>
                <a:spcPts val="0"/>
              </a:spcBef>
              <a:spcAft>
                <a:spcPts val="0"/>
              </a:spcAft>
              <a:buNone/>
            </a:pPr>
            <a:r>
              <a:rPr lang="en">
                <a:latin typeface="Impact"/>
                <a:ea typeface="Impact"/>
                <a:cs typeface="Impact"/>
                <a:sym typeface="Impact"/>
              </a:rPr>
              <a:t>Computer Science </a:t>
            </a:r>
            <a:endParaRPr>
              <a:latin typeface="Impact"/>
              <a:ea typeface="Impact"/>
              <a:cs typeface="Impact"/>
              <a:sym typeface="Impact"/>
            </a:endParaRPr>
          </a:p>
          <a:p>
            <a:pPr indent="0" lvl="0" marL="457200" rtl="0" algn="l">
              <a:spcBef>
                <a:spcPts val="0"/>
              </a:spcBef>
              <a:spcAft>
                <a:spcPts val="0"/>
              </a:spcAft>
              <a:buNone/>
            </a:pPr>
            <a:r>
              <a:rPr lang="en">
                <a:latin typeface="Impact"/>
                <a:ea typeface="Impact"/>
                <a:cs typeface="Impact"/>
                <a:sym typeface="Impact"/>
              </a:rPr>
              <a:t>     Junior</a:t>
            </a:r>
            <a:r>
              <a:rPr lang="en">
                <a:latin typeface="Roboto"/>
                <a:ea typeface="Roboto"/>
                <a:cs typeface="Roboto"/>
                <a:sym typeface="Roboto"/>
              </a:rPr>
              <a:t>			</a:t>
            </a:r>
            <a:endParaRPr>
              <a:latin typeface="Roboto"/>
              <a:ea typeface="Roboto"/>
              <a:cs typeface="Roboto"/>
              <a:sym typeface="Roboto"/>
            </a:endParaRPr>
          </a:p>
        </p:txBody>
      </p:sp>
      <p:pic>
        <p:nvPicPr>
          <p:cNvPr id="66" name="Google Shape;66;p13"/>
          <p:cNvPicPr preferRelativeResize="0"/>
          <p:nvPr/>
        </p:nvPicPr>
        <p:blipFill>
          <a:blip r:embed="rId3">
            <a:alphaModFix/>
          </a:blip>
          <a:stretch>
            <a:fillRect/>
          </a:stretch>
        </p:blipFill>
        <p:spPr>
          <a:xfrm>
            <a:off x="152400" y="1620750"/>
            <a:ext cx="2089275" cy="1845799"/>
          </a:xfrm>
          <a:prstGeom prst="rect">
            <a:avLst/>
          </a:prstGeom>
          <a:noFill/>
          <a:ln>
            <a:noFill/>
          </a:ln>
        </p:spPr>
      </p:pic>
      <p:pic>
        <p:nvPicPr>
          <p:cNvPr id="67" name="Google Shape;67;p13"/>
          <p:cNvPicPr preferRelativeResize="0"/>
          <p:nvPr/>
        </p:nvPicPr>
        <p:blipFill>
          <a:blip r:embed="rId4">
            <a:alphaModFix/>
          </a:blip>
          <a:stretch>
            <a:fillRect/>
          </a:stretch>
        </p:blipFill>
        <p:spPr>
          <a:xfrm>
            <a:off x="2391025" y="1386674"/>
            <a:ext cx="1647974" cy="2197329"/>
          </a:xfrm>
          <a:prstGeom prst="rect">
            <a:avLst/>
          </a:prstGeom>
          <a:noFill/>
          <a:ln>
            <a:noFill/>
          </a:ln>
        </p:spPr>
      </p:pic>
      <p:sp>
        <p:nvSpPr>
          <p:cNvPr id="68" name="Google Shape;68;p13"/>
          <p:cNvSpPr txBox="1"/>
          <p:nvPr/>
        </p:nvSpPr>
        <p:spPr>
          <a:xfrm>
            <a:off x="2408313" y="3648900"/>
            <a:ext cx="16134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mpact"/>
                <a:ea typeface="Impact"/>
                <a:cs typeface="Impact"/>
                <a:sym typeface="Impact"/>
              </a:rPr>
              <a:t>Donovan Benson</a:t>
            </a:r>
            <a:endParaRPr>
              <a:latin typeface="Impact"/>
              <a:ea typeface="Impact"/>
              <a:cs typeface="Impact"/>
              <a:sym typeface="Impact"/>
            </a:endParaRPr>
          </a:p>
          <a:p>
            <a:pPr indent="0" lvl="0" marL="0" rtl="0" algn="l">
              <a:spcBef>
                <a:spcPts val="0"/>
              </a:spcBef>
              <a:spcAft>
                <a:spcPts val="0"/>
              </a:spcAft>
              <a:buNone/>
            </a:pPr>
            <a:r>
              <a:rPr lang="en" sz="1300">
                <a:latin typeface="Impact"/>
                <a:ea typeface="Impact"/>
                <a:cs typeface="Impact"/>
                <a:sym typeface="Impact"/>
              </a:rPr>
              <a:t>Computer Science</a:t>
            </a:r>
            <a:endParaRPr sz="1300">
              <a:latin typeface="Impact"/>
              <a:ea typeface="Impact"/>
              <a:cs typeface="Impact"/>
              <a:sym typeface="Impact"/>
            </a:endParaRPr>
          </a:p>
          <a:p>
            <a:pPr indent="0" lvl="0" marL="0" rtl="0" algn="ctr">
              <a:spcBef>
                <a:spcPts val="0"/>
              </a:spcBef>
              <a:spcAft>
                <a:spcPts val="0"/>
              </a:spcAft>
              <a:buNone/>
            </a:pPr>
            <a:r>
              <a:rPr lang="en" sz="1200">
                <a:latin typeface="Impact"/>
                <a:ea typeface="Impact"/>
                <a:cs typeface="Impact"/>
                <a:sym typeface="Impact"/>
              </a:rPr>
              <a:t>Sophomore</a:t>
            </a:r>
            <a:endParaRPr sz="1200">
              <a:latin typeface="Impact"/>
              <a:ea typeface="Impact"/>
              <a:cs typeface="Impact"/>
              <a:sym typeface="Impact"/>
            </a:endParaRPr>
          </a:p>
        </p:txBody>
      </p:sp>
      <p:sp>
        <p:nvSpPr>
          <p:cNvPr id="69" name="Google Shape;69;p13"/>
          <p:cNvSpPr txBox="1"/>
          <p:nvPr/>
        </p:nvSpPr>
        <p:spPr>
          <a:xfrm>
            <a:off x="2433475" y="366072"/>
            <a:ext cx="30075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mpact"/>
                <a:ea typeface="Impact"/>
                <a:cs typeface="Impact"/>
                <a:sym typeface="Impact"/>
              </a:rPr>
              <a:t>Selected problem: </a:t>
            </a:r>
            <a:r>
              <a:rPr lang="en" sz="1200">
                <a:latin typeface="Impact"/>
                <a:ea typeface="Impact"/>
                <a:cs typeface="Impact"/>
                <a:sym typeface="Impact"/>
              </a:rPr>
              <a:t>COVID 19 Vaccine Sites</a:t>
            </a:r>
            <a:endParaRPr sz="500">
              <a:latin typeface="Impact"/>
              <a:ea typeface="Impact"/>
              <a:cs typeface="Impact"/>
              <a:sym typeface="Impact"/>
            </a:endParaRPr>
          </a:p>
          <a:p>
            <a:pPr indent="0" lvl="0" marL="0" rtl="0" algn="l">
              <a:spcBef>
                <a:spcPts val="0"/>
              </a:spcBef>
              <a:spcAft>
                <a:spcPts val="0"/>
              </a:spcAft>
              <a:buNone/>
            </a:pPr>
            <a:r>
              <a:t/>
            </a:r>
            <a:endParaRPr sz="1200"/>
          </a:p>
        </p:txBody>
      </p:sp>
      <p:pic>
        <p:nvPicPr>
          <p:cNvPr id="70" name="Google Shape;70;p13"/>
          <p:cNvPicPr preferRelativeResize="0"/>
          <p:nvPr/>
        </p:nvPicPr>
        <p:blipFill>
          <a:blip r:embed="rId5">
            <a:alphaModFix/>
          </a:blip>
          <a:stretch>
            <a:fillRect/>
          </a:stretch>
        </p:blipFill>
        <p:spPr>
          <a:xfrm>
            <a:off x="4188350" y="1723374"/>
            <a:ext cx="2296373" cy="1582876"/>
          </a:xfrm>
          <a:prstGeom prst="rect">
            <a:avLst/>
          </a:prstGeom>
          <a:noFill/>
          <a:ln>
            <a:noFill/>
          </a:ln>
        </p:spPr>
      </p:pic>
      <p:sp>
        <p:nvSpPr>
          <p:cNvPr id="71" name="Google Shape;71;p13"/>
          <p:cNvSpPr txBox="1"/>
          <p:nvPr/>
        </p:nvSpPr>
        <p:spPr>
          <a:xfrm>
            <a:off x="4305525" y="3618950"/>
            <a:ext cx="2605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mpact"/>
                <a:ea typeface="Impact"/>
                <a:cs typeface="Impact"/>
                <a:sym typeface="Impact"/>
              </a:rPr>
              <a:t>Luis Bueno	</a:t>
            </a:r>
            <a:endParaRPr>
              <a:latin typeface="Impact"/>
              <a:ea typeface="Impact"/>
              <a:cs typeface="Impact"/>
              <a:sym typeface="Impact"/>
            </a:endParaRPr>
          </a:p>
          <a:p>
            <a:pPr indent="0" lvl="0" marL="0" rtl="0" algn="l">
              <a:spcBef>
                <a:spcPts val="0"/>
              </a:spcBef>
              <a:spcAft>
                <a:spcPts val="0"/>
              </a:spcAft>
              <a:buNone/>
            </a:pPr>
            <a:r>
              <a:rPr lang="en">
                <a:latin typeface="Impact"/>
                <a:ea typeface="Impact"/>
                <a:cs typeface="Impact"/>
                <a:sym typeface="Impact"/>
              </a:rPr>
              <a:t>Computer Science Jr.</a:t>
            </a:r>
            <a:endParaRPr>
              <a:latin typeface="Impact"/>
              <a:ea typeface="Impact"/>
              <a:cs typeface="Impact"/>
              <a:sym typeface="Impact"/>
            </a:endParaRPr>
          </a:p>
        </p:txBody>
      </p:sp>
      <p:pic>
        <p:nvPicPr>
          <p:cNvPr id="72" name="Google Shape;72;p13"/>
          <p:cNvPicPr preferRelativeResize="0"/>
          <p:nvPr/>
        </p:nvPicPr>
        <p:blipFill>
          <a:blip r:embed="rId6">
            <a:alphaModFix/>
          </a:blip>
          <a:stretch>
            <a:fillRect/>
          </a:stretch>
        </p:blipFill>
        <p:spPr>
          <a:xfrm>
            <a:off x="7254425" y="395938"/>
            <a:ext cx="990726" cy="990726"/>
          </a:xfrm>
          <a:prstGeom prst="rect">
            <a:avLst/>
          </a:prstGeom>
          <a:noFill/>
          <a:ln>
            <a:noFill/>
          </a:ln>
        </p:spPr>
      </p:pic>
      <p:sp>
        <p:nvSpPr>
          <p:cNvPr id="73" name="Google Shape;73;p13"/>
          <p:cNvSpPr txBox="1"/>
          <p:nvPr/>
        </p:nvSpPr>
        <p:spPr>
          <a:xfrm>
            <a:off x="5389150" y="475638"/>
            <a:ext cx="2023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mpact"/>
                <a:ea typeface="Impact"/>
                <a:cs typeface="Impact"/>
                <a:sym typeface="Impact"/>
              </a:rPr>
              <a:t>Virtual Background created with Adobe Spark</a:t>
            </a:r>
            <a:endParaRPr>
              <a:latin typeface="Impact"/>
              <a:ea typeface="Impact"/>
              <a:cs typeface="Impact"/>
              <a:sym typeface="Impact"/>
            </a:endParaRPr>
          </a:p>
        </p:txBody>
      </p:sp>
      <p:pic>
        <p:nvPicPr>
          <p:cNvPr id="74" name="Google Shape;74;p13"/>
          <p:cNvPicPr preferRelativeResize="0"/>
          <p:nvPr/>
        </p:nvPicPr>
        <p:blipFill>
          <a:blip r:embed="rId7">
            <a:alphaModFix/>
          </a:blip>
          <a:stretch>
            <a:fillRect/>
          </a:stretch>
        </p:blipFill>
        <p:spPr>
          <a:xfrm>
            <a:off x="6849375" y="1462826"/>
            <a:ext cx="1323975" cy="2000250"/>
          </a:xfrm>
          <a:prstGeom prst="rect">
            <a:avLst/>
          </a:prstGeom>
          <a:noFill/>
          <a:ln>
            <a:noFill/>
          </a:ln>
        </p:spPr>
      </p:pic>
      <p:sp>
        <p:nvSpPr>
          <p:cNvPr id="75" name="Google Shape;75;p13"/>
          <p:cNvSpPr txBox="1"/>
          <p:nvPr/>
        </p:nvSpPr>
        <p:spPr>
          <a:xfrm>
            <a:off x="6783038" y="3618950"/>
            <a:ext cx="1933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mpact"/>
                <a:ea typeface="Impact"/>
                <a:cs typeface="Impact"/>
                <a:sym typeface="Impact"/>
              </a:rPr>
              <a:t>Hailey Gipson</a:t>
            </a:r>
            <a:endParaRPr>
              <a:latin typeface="Impact"/>
              <a:ea typeface="Impact"/>
              <a:cs typeface="Impact"/>
              <a:sym typeface="Impact"/>
            </a:endParaRPr>
          </a:p>
          <a:p>
            <a:pPr indent="0" lvl="0" marL="0" rtl="0" algn="l">
              <a:spcBef>
                <a:spcPts val="0"/>
              </a:spcBef>
              <a:spcAft>
                <a:spcPts val="0"/>
              </a:spcAft>
              <a:buNone/>
            </a:pPr>
            <a:r>
              <a:rPr lang="en">
                <a:latin typeface="Impact"/>
                <a:ea typeface="Impact"/>
                <a:cs typeface="Impact"/>
                <a:sym typeface="Impact"/>
              </a:rPr>
              <a:t>Computer Science</a:t>
            </a:r>
            <a:endParaRPr>
              <a:latin typeface="Impact"/>
              <a:ea typeface="Impact"/>
              <a:cs typeface="Impact"/>
              <a:sym typeface="Impact"/>
            </a:endParaRPr>
          </a:p>
          <a:p>
            <a:pPr indent="0" lvl="0" marL="0" rtl="0" algn="l">
              <a:spcBef>
                <a:spcPts val="0"/>
              </a:spcBef>
              <a:spcAft>
                <a:spcPts val="0"/>
              </a:spcAft>
              <a:buNone/>
            </a:pPr>
            <a:r>
              <a:rPr lang="en">
                <a:latin typeface="Impact"/>
                <a:ea typeface="Impact"/>
                <a:cs typeface="Impact"/>
                <a:sym typeface="Impact"/>
              </a:rPr>
              <a:t>Junior</a:t>
            </a:r>
            <a:endParaRPr>
              <a:latin typeface="Impact"/>
              <a:ea typeface="Impact"/>
              <a:cs typeface="Impact"/>
              <a:sym typeface="Impac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Status Update</a:t>
            </a:r>
            <a:endParaRPr/>
          </a:p>
        </p:txBody>
      </p:sp>
      <p:sp>
        <p:nvSpPr>
          <p:cNvPr id="81" name="Google Shape;81;p1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-Created a spreadsheet </a:t>
            </a:r>
            <a:r>
              <a:rPr lang="en"/>
              <a:t>containing</a:t>
            </a:r>
            <a:r>
              <a:rPr lang="en"/>
              <a:t> all of the links to covid dashboards for each state</a:t>
            </a:r>
            <a:endParaRPr/>
          </a:p>
          <a:p>
            <a:pPr indent="0" lvl="0" marL="0" rtl="0" algn="l">
              <a:spcBef>
                <a:spcPts val="1200"/>
              </a:spcBef>
              <a:spcAft>
                <a:spcPts val="0"/>
              </a:spcAft>
              <a:buNone/>
            </a:pPr>
            <a:r>
              <a:rPr lang="en"/>
              <a:t>- Came up with a layout for the application design</a:t>
            </a:r>
            <a:endParaRPr/>
          </a:p>
          <a:p>
            <a:pPr indent="0" lvl="0" marL="0" rtl="0" algn="l">
              <a:spcBef>
                <a:spcPts val="1200"/>
              </a:spcBef>
              <a:spcAft>
                <a:spcPts val="0"/>
              </a:spcAft>
              <a:buNone/>
            </a:pPr>
            <a:r>
              <a:rPr lang="en"/>
              <a:t>-Created a custom logo for the application</a:t>
            </a:r>
            <a:endParaRPr/>
          </a:p>
          <a:p>
            <a:pPr indent="0" lvl="0" marL="0" rtl="0" algn="l">
              <a:spcBef>
                <a:spcPts val="1200"/>
              </a:spcBef>
              <a:spcAft>
                <a:spcPts val="0"/>
              </a:spcAft>
              <a:buNone/>
            </a:pPr>
            <a:r>
              <a:rPr lang="en"/>
              <a:t>-Working on getting the Application running with collected data</a:t>
            </a:r>
            <a:endParaRPr/>
          </a:p>
          <a:p>
            <a:pPr indent="0" lvl="0" marL="0" rtl="0" algn="l">
              <a:spcBef>
                <a:spcPts val="1200"/>
              </a:spcBef>
              <a:spcAft>
                <a:spcPts val="1200"/>
              </a:spcAft>
              <a:buNone/>
            </a:pPr>
            <a:r>
              <a:t/>
            </a:r>
            <a:endParaRPr/>
          </a:p>
        </p:txBody>
      </p:sp>
      <p:pic>
        <p:nvPicPr>
          <p:cNvPr id="82" name="Google Shape;82;p14"/>
          <p:cNvPicPr preferRelativeResize="0"/>
          <p:nvPr/>
        </p:nvPicPr>
        <p:blipFill>
          <a:blip r:embed="rId3">
            <a:alphaModFix/>
          </a:blip>
          <a:stretch>
            <a:fillRect/>
          </a:stretch>
        </p:blipFill>
        <p:spPr>
          <a:xfrm>
            <a:off x="1449375" y="2664750"/>
            <a:ext cx="2525766" cy="1828876"/>
          </a:xfrm>
          <a:prstGeom prst="rect">
            <a:avLst/>
          </a:prstGeom>
          <a:noFill/>
          <a:ln>
            <a:noFill/>
          </a:ln>
        </p:spPr>
      </p:pic>
      <p:pic>
        <p:nvPicPr>
          <p:cNvPr id="83" name="Google Shape;83;p14"/>
          <p:cNvPicPr preferRelativeResize="0"/>
          <p:nvPr/>
        </p:nvPicPr>
        <p:blipFill>
          <a:blip r:embed="rId4">
            <a:alphaModFix/>
          </a:blip>
          <a:stretch>
            <a:fillRect/>
          </a:stretch>
        </p:blipFill>
        <p:spPr>
          <a:xfrm>
            <a:off x="5128100" y="2415125"/>
            <a:ext cx="3034901" cy="2691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We chose the Social Justice topic for our program. We wanted to make an app that would share and give helpful information about COVID-19 Vaccine Sites for all 50 states. We know that there is lots of false information going around about the different vaccinations. There are numerous </a:t>
            </a:r>
            <a:r>
              <a:rPr lang="en"/>
              <a:t>opinions</a:t>
            </a:r>
            <a:r>
              <a:rPr lang="en"/>
              <a:t> about if it will help or what it really does, especially in the HBCU community. With us going to an HBCU we wanted to make something that could be beneficial to the students who may not be </a:t>
            </a:r>
            <a:r>
              <a:rPr lang="en"/>
              <a:t>receiving</a:t>
            </a:r>
            <a:r>
              <a:rPr lang="en"/>
              <a:t> the correct information or who may just be scared to get it. </a:t>
            </a:r>
            <a:endParaRPr/>
          </a:p>
        </p:txBody>
      </p:sp>
      <p:pic>
        <p:nvPicPr>
          <p:cNvPr id="89" name="Google Shape;89;p15"/>
          <p:cNvPicPr preferRelativeResize="0"/>
          <p:nvPr/>
        </p:nvPicPr>
        <p:blipFill>
          <a:blip r:embed="rId3">
            <a:alphaModFix/>
          </a:blip>
          <a:stretch>
            <a:fillRect/>
          </a:stretch>
        </p:blipFill>
        <p:spPr>
          <a:xfrm>
            <a:off x="161300" y="1465913"/>
            <a:ext cx="3652297" cy="18288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457200" lvl="0" marL="0" rtl="0" algn="l">
              <a:spcBef>
                <a:spcPts val="0"/>
              </a:spcBef>
              <a:spcAft>
                <a:spcPts val="1200"/>
              </a:spcAft>
              <a:buNone/>
            </a:pPr>
            <a:r>
              <a:rPr lang="en"/>
              <a:t>The purpose of our app was for a user to type in their state and to be redirected to trusted covid sites for information,  vaccine and testing locations. Our goal was to get a functional app and then focus on the aesthetics part later. If we had more time, we would add the state flags beside each of the states, work on the improving the UI, and add the pre-registration vaccine links for the states that have them. </a:t>
            </a:r>
            <a:endParaRPr/>
          </a:p>
        </p:txBody>
      </p:sp>
      <p:pic>
        <p:nvPicPr>
          <p:cNvPr id="95" name="Google Shape;95;p16"/>
          <p:cNvPicPr preferRelativeResize="0"/>
          <p:nvPr/>
        </p:nvPicPr>
        <p:blipFill>
          <a:blip r:embed="rId3">
            <a:alphaModFix/>
          </a:blip>
          <a:stretch>
            <a:fillRect/>
          </a:stretch>
        </p:blipFill>
        <p:spPr>
          <a:xfrm>
            <a:off x="772473" y="816849"/>
            <a:ext cx="2416673" cy="3127403"/>
          </a:xfrm>
          <a:prstGeom prst="rect">
            <a:avLst/>
          </a:prstGeom>
          <a:noFill/>
          <a:ln>
            <a:noFill/>
          </a:ln>
        </p:spPr>
      </p:pic>
      <p:sp>
        <p:nvSpPr>
          <p:cNvPr id="96" name="Google Shape;96;p16"/>
          <p:cNvSpPr txBox="1"/>
          <p:nvPr/>
        </p:nvSpPr>
        <p:spPr>
          <a:xfrm>
            <a:off x="950525" y="4077500"/>
            <a:ext cx="2149800" cy="615000"/>
          </a:xfrm>
          <a:prstGeom prst="rect">
            <a:avLst/>
          </a:prstGeom>
          <a:noFill/>
          <a:ln>
            <a:noFill/>
          </a:ln>
        </p:spPr>
        <p:txBody>
          <a:bodyPr anchorCtr="0" anchor="t" bIns="91425" lIns="91425" spcFirstLastPara="1" rIns="91425" wrap="square" tIns="91425">
            <a:spAutoFit/>
          </a:bodyPr>
          <a:lstStyle/>
          <a:p>
            <a:pPr indent="457200" lvl="0" marL="0" rtl="0" algn="l">
              <a:lnSpc>
                <a:spcPct val="115000"/>
              </a:lnSpc>
              <a:spcBef>
                <a:spcPts val="0"/>
              </a:spcBef>
              <a:spcAft>
                <a:spcPts val="1200"/>
              </a:spcAft>
              <a:buNone/>
            </a:pPr>
            <a:r>
              <a:rPr lang="en" sz="1300">
                <a:solidFill>
                  <a:srgbClr val="FF0000"/>
                </a:solidFill>
                <a:latin typeface="Roboto"/>
                <a:ea typeface="Roboto"/>
                <a:cs typeface="Roboto"/>
                <a:sym typeface="Roboto"/>
              </a:rPr>
              <a:t>We worked on the app using Android Studio.</a:t>
            </a:r>
            <a:r>
              <a:rPr lang="en" sz="1300">
                <a:solidFill>
                  <a:schemeClr val="dk2"/>
                </a:solidFill>
                <a:latin typeface="Roboto"/>
                <a:ea typeface="Roboto"/>
                <a:cs typeface="Roboto"/>
                <a:sym typeface="Roboto"/>
              </a:rPr>
              <a:t> </a:t>
            </a:r>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7"/>
          <p:cNvSpPr txBox="1"/>
          <p:nvPr>
            <p:ph type="title"/>
          </p:nvPr>
        </p:nvSpPr>
        <p:spPr>
          <a:xfrm>
            <a:off x="311725" y="500925"/>
            <a:ext cx="7799400" cy="3858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5000">
                <a:solidFill>
                  <a:srgbClr val="000000"/>
                </a:solidFill>
              </a:rPr>
              <a:t>Live Demo</a:t>
            </a:r>
            <a:endParaRPr sz="55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